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0" r:id="rId2"/>
    <p:sldId id="258" r:id="rId3"/>
    <p:sldId id="262" r:id="rId4"/>
    <p:sldId id="270" r:id="rId5"/>
    <p:sldId id="273" r:id="rId6"/>
    <p:sldId id="274" r:id="rId7"/>
    <p:sldId id="272" r:id="rId8"/>
    <p:sldId id="275" r:id="rId9"/>
    <p:sldId id="277" r:id="rId10"/>
    <p:sldId id="28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70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BC434F-5495-44ED-933F-019822DF062D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9BA80A-7F47-4208-A77C-55B3F8DC33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BC40-89F9-4E1B-A372-6B27C66A831C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10F30-CF6D-4B2B-8923-C7E41BD395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BC40-89F9-4E1B-A372-6B27C66A831C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10F30-CF6D-4B2B-8923-C7E41BD395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BC40-89F9-4E1B-A372-6B27C66A831C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10F30-CF6D-4B2B-8923-C7E41BD395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BC40-89F9-4E1B-A372-6B27C66A831C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10F30-CF6D-4B2B-8923-C7E41BD395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BC40-89F9-4E1B-A372-6B27C66A831C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10F30-CF6D-4B2B-8923-C7E41BD395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BC40-89F9-4E1B-A372-6B27C66A831C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10F30-CF6D-4B2B-8923-C7E41BD395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BC40-89F9-4E1B-A372-6B27C66A831C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10F30-CF6D-4B2B-8923-C7E41BD395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BC40-89F9-4E1B-A372-6B27C66A831C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10F30-CF6D-4B2B-8923-C7E41BD395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BC40-89F9-4E1B-A372-6B27C66A831C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10F30-CF6D-4B2B-8923-C7E41BD395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BC40-89F9-4E1B-A372-6B27C66A831C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10F30-CF6D-4B2B-8923-C7E41BD395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BC40-89F9-4E1B-A372-6B27C66A831C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10F30-CF6D-4B2B-8923-C7E41BD395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0BC40-89F9-4E1B-A372-6B27C66A831C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10F30-CF6D-4B2B-8923-C7E41BD395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Vidu.xls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Vidu.xls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hyperlink" Target="TH3.xls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TH3.xls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Text Box 3"/>
          <p:cNvSpPr txBox="1">
            <a:spLocks noChangeArrowheads="1"/>
          </p:cNvSpPr>
          <p:nvPr/>
        </p:nvSpPr>
        <p:spPr bwMode="auto">
          <a:xfrm>
            <a:off x="2270125" y="228600"/>
            <a:ext cx="45878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4000" b="1">
                <a:latin typeface="Arial" charset="0"/>
              </a:rPr>
              <a:t>KIỂM TRA BÀI CŨ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-6350"/>
            <a:ext cx="9144000" cy="6940550"/>
            <a:chOff x="0" y="-4"/>
            <a:chExt cx="5760" cy="4372"/>
          </a:xfrm>
        </p:grpSpPr>
        <p:pic>
          <p:nvPicPr>
            <p:cNvPr id="61445" name="Picture 5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" y="-4"/>
              <a:ext cx="5754" cy="100"/>
            </a:xfrm>
            <a:prstGeom prst="rect">
              <a:avLst/>
            </a:prstGeom>
            <a:noFill/>
          </p:spPr>
        </p:pic>
        <p:pic>
          <p:nvPicPr>
            <p:cNvPr id="61446" name="Picture 6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68"/>
              <a:ext cx="5754" cy="100"/>
            </a:xfrm>
            <a:prstGeom prst="rect">
              <a:avLst/>
            </a:prstGeom>
            <a:noFill/>
          </p:spPr>
        </p:pic>
        <p:pic>
          <p:nvPicPr>
            <p:cNvPr id="61447" name="Picture 7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3563" y="2122"/>
              <a:ext cx="4320" cy="75"/>
            </a:xfrm>
            <a:prstGeom prst="rect">
              <a:avLst/>
            </a:prstGeom>
            <a:noFill/>
          </p:spPr>
        </p:pic>
        <p:pic>
          <p:nvPicPr>
            <p:cNvPr id="61448" name="Picture 8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-2122" y="2153"/>
              <a:ext cx="4320" cy="75"/>
            </a:xfrm>
            <a:prstGeom prst="rect">
              <a:avLst/>
            </a:prstGeom>
            <a:noFill/>
          </p:spPr>
        </p:pic>
      </p:grpSp>
      <p:sp>
        <p:nvSpPr>
          <p:cNvPr id="14" name="TextBox 13"/>
          <p:cNvSpPr txBox="1"/>
          <p:nvPr/>
        </p:nvSpPr>
        <p:spPr>
          <a:xfrm>
            <a:off x="304800" y="875211"/>
            <a:ext cx="8686800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u="sng">
                <a:solidFill>
                  <a:srgbClr val="FF0000"/>
                </a:solidFill>
                <a:latin typeface="Arial" charset="0"/>
                <a:cs typeface="Arial" charset="0"/>
              </a:rPr>
              <a:t>Câu 1</a:t>
            </a:r>
            <a:r>
              <a:rPr lang="en-US" sz="2300" b="1">
                <a:solidFill>
                  <a:srgbClr val="FF0000"/>
                </a:solidFill>
                <a:latin typeface="Arial" charset="0"/>
                <a:cs typeface="Arial" charset="0"/>
              </a:rPr>
              <a:t>: </a:t>
            </a:r>
            <a:r>
              <a:rPr lang="en-US" sz="23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Viết kí hiệu của các phép toán trong chương trình bảng tính Excel? </a:t>
            </a:r>
            <a:r>
              <a:rPr lang="en-US" sz="2300" b="1">
                <a:solidFill>
                  <a:srgbClr val="FF0000"/>
                </a:solidFill>
                <a:latin typeface="Arial" charset="0"/>
                <a:cs typeface="Arial" charset="0"/>
              </a:rPr>
              <a:t>Các phép toán trong công thức được thực hiện theo </a:t>
            </a:r>
            <a:r>
              <a:rPr lang="en-US" sz="23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thứ </a:t>
            </a:r>
            <a:r>
              <a:rPr lang="en-US" sz="2300" b="1">
                <a:solidFill>
                  <a:srgbClr val="FF0000"/>
                </a:solidFill>
                <a:latin typeface="Arial" charset="0"/>
                <a:cs typeface="Arial" charset="0"/>
              </a:rPr>
              <a:t>tự như thế </a:t>
            </a:r>
            <a:r>
              <a:rPr lang="en-US" sz="23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nào</a:t>
            </a:r>
            <a:r>
              <a:rPr lang="en-US" sz="2300" b="1">
                <a:solidFill>
                  <a:srgbClr val="FF0000"/>
                </a:solidFill>
                <a:latin typeface="Arial" charset="0"/>
                <a:cs typeface="Arial" charset="0"/>
              </a:rPr>
              <a:t>?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2362200" y="2468880"/>
          <a:ext cx="4928260" cy="3093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84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9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745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Phép toán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Chương</a:t>
                      </a:r>
                      <a:r>
                        <a:rPr lang="en-US" sz="1800" b="1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trình bảng tính Excel</a:t>
                      </a:r>
                      <a:endParaRPr lang="en-US" sz="1800" b="1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045"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Cộng</a:t>
                      </a:r>
                      <a:endParaRPr lang="en-US" sz="20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en-US" sz="20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045"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Trừ</a:t>
                      </a:r>
                      <a:endParaRPr lang="en-US" sz="20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en-US" sz="20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6045"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Nhân</a:t>
                      </a:r>
                      <a:endParaRPr lang="en-US" sz="20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*</a:t>
                      </a:r>
                      <a:endParaRPr lang="en-US" sz="20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045"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Chia</a:t>
                      </a:r>
                      <a:endParaRPr lang="en-US" sz="20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endParaRPr lang="en-US" sz="20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6045"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Lũy</a:t>
                      </a:r>
                      <a:r>
                        <a:rPr lang="en-US" sz="2000" b="1" baseline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thừa</a:t>
                      </a:r>
                      <a:endParaRPr lang="en-US" sz="20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^</a:t>
                      </a:r>
                      <a:endParaRPr lang="en-US" sz="20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6045"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Phần</a:t>
                      </a:r>
                      <a:r>
                        <a:rPr lang="en-US" sz="2000" b="1" baseline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trăm</a:t>
                      </a:r>
                      <a:endParaRPr lang="en-US" sz="20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en-US" sz="20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8" name="Rectangle 17"/>
          <p:cNvSpPr/>
          <p:nvPr/>
        </p:nvSpPr>
        <p:spPr>
          <a:xfrm>
            <a:off x="990600" y="2020389"/>
            <a:ext cx="7467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smtClean="0">
                <a:latin typeface="Arial" charset="0"/>
                <a:cs typeface="Arial" charset="0"/>
              </a:rPr>
              <a:t>- Kí hiệu của các phép toán trong chương trình bảng tính Excel:</a:t>
            </a: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81000" y="5758229"/>
            <a:ext cx="853440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b="1" smtClean="0">
                <a:latin typeface="Arial" charset="0"/>
                <a:cs typeface="Arial" charset="0"/>
              </a:rPr>
              <a:t>Các phép toán trong công thức được thực hiện theo thứ tự:</a:t>
            </a:r>
          </a:p>
          <a:p>
            <a:pPr>
              <a:buFontTx/>
              <a:buChar char="-"/>
            </a:pPr>
            <a:endParaRPr lang="en-US" sz="400" b="1" smtClean="0">
              <a:latin typeface="Arial" charset="0"/>
              <a:cs typeface="Arial" charset="0"/>
            </a:endParaRPr>
          </a:p>
          <a:p>
            <a:r>
              <a:rPr lang="en-US" sz="2200" b="1" i="1" smtClean="0">
                <a:solidFill>
                  <a:srgbClr val="0000FF"/>
                </a:solidFill>
                <a:latin typeface="Times New Roman" pitchFamily="18" charset="0"/>
              </a:rPr>
              <a:t>Trong dấu ngoặc ( )</a:t>
            </a:r>
            <a:r>
              <a:rPr lang="en-US" sz="2200" b="1" i="1" smtClean="0">
                <a:latin typeface="Times New Roman" pitchFamily="18" charset="0"/>
              </a:rPr>
              <a:t> </a:t>
            </a:r>
            <a:r>
              <a:rPr lang="en-US" sz="2200" b="1" i="1" smtClean="0">
                <a:latin typeface="Times New Roman" pitchFamily="18" charset="0"/>
                <a:sym typeface="Wingdings" pitchFamily="2" charset="2"/>
              </a:rPr>
              <a:t> </a:t>
            </a:r>
            <a:r>
              <a:rPr lang="en-US" sz="2200" b="1" i="1" smtClean="0">
                <a:solidFill>
                  <a:srgbClr val="0000FF"/>
                </a:solidFill>
                <a:latin typeface="Times New Roman" pitchFamily="18" charset="0"/>
                <a:sym typeface="Wingdings" pitchFamily="2" charset="2"/>
              </a:rPr>
              <a:t>Luỹ thừa</a:t>
            </a:r>
            <a:r>
              <a:rPr lang="en-US" sz="2200" b="1" i="1" smtClean="0">
                <a:latin typeface="Times New Roman" pitchFamily="18" charset="0"/>
                <a:sym typeface="Wingdings" pitchFamily="2" charset="2"/>
              </a:rPr>
              <a:t>  </a:t>
            </a:r>
            <a:r>
              <a:rPr lang="en-US" sz="2200" b="1" i="1" smtClean="0">
                <a:solidFill>
                  <a:srgbClr val="0000FF"/>
                </a:solidFill>
                <a:latin typeface="Times New Roman" pitchFamily="18" charset="0"/>
                <a:sym typeface="Wingdings" pitchFamily="2" charset="2"/>
              </a:rPr>
              <a:t>Nhân hoặc Chia</a:t>
            </a:r>
            <a:r>
              <a:rPr lang="en-US" sz="2200" b="1" i="1" smtClean="0">
                <a:latin typeface="Times New Roman" pitchFamily="18" charset="0"/>
                <a:sym typeface="Wingdings" pitchFamily="2" charset="2"/>
              </a:rPr>
              <a:t>  </a:t>
            </a:r>
            <a:r>
              <a:rPr lang="en-US" sz="2200" b="1" i="1" smtClean="0">
                <a:solidFill>
                  <a:srgbClr val="0000FF"/>
                </a:solidFill>
                <a:latin typeface="Times New Roman" pitchFamily="18" charset="0"/>
                <a:sym typeface="Wingdings" pitchFamily="2" charset="2"/>
              </a:rPr>
              <a:t>Cộng hoặc Trừ</a:t>
            </a:r>
            <a:endParaRPr lang="en-US" sz="2200" b="1" i="1" smtClean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4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4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4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3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3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3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5567-9935-4768-843D-286A4835EECB}" type="datetime1">
              <a:rPr lang="en-US"/>
              <a:pPr/>
              <a:t>10/18/2021</a:t>
            </a:fld>
            <a:endParaRPr 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62AC9-E0BA-4BE0-B77D-5B2C26875145}" type="slidenum">
              <a:rPr lang="en-US"/>
              <a:pPr/>
              <a:t>10</a:t>
            </a:fld>
            <a:endParaRPr lang="en-US"/>
          </a:p>
        </p:txBody>
      </p:sp>
      <p:sp>
        <p:nvSpPr>
          <p:cNvPr id="61443" name="Text Box 3"/>
          <p:cNvSpPr txBox="1">
            <a:spLocks noChangeArrowheads="1"/>
          </p:cNvSpPr>
          <p:nvPr/>
        </p:nvSpPr>
        <p:spPr bwMode="auto">
          <a:xfrm>
            <a:off x="2514600" y="609600"/>
            <a:ext cx="46640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BÀI TẬP VỀ NHÀ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-6350"/>
            <a:ext cx="9144000" cy="6940550"/>
            <a:chOff x="0" y="-4"/>
            <a:chExt cx="5760" cy="4372"/>
          </a:xfrm>
        </p:grpSpPr>
        <p:pic>
          <p:nvPicPr>
            <p:cNvPr id="61445" name="Picture 5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" y="-4"/>
              <a:ext cx="5754" cy="100"/>
            </a:xfrm>
            <a:prstGeom prst="rect">
              <a:avLst/>
            </a:prstGeom>
            <a:noFill/>
          </p:spPr>
        </p:pic>
        <p:pic>
          <p:nvPicPr>
            <p:cNvPr id="61446" name="Picture 6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68"/>
              <a:ext cx="5754" cy="100"/>
            </a:xfrm>
            <a:prstGeom prst="rect">
              <a:avLst/>
            </a:prstGeom>
            <a:noFill/>
          </p:spPr>
        </p:pic>
        <p:pic>
          <p:nvPicPr>
            <p:cNvPr id="61447" name="Picture 7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3563" y="2122"/>
              <a:ext cx="4320" cy="75"/>
            </a:xfrm>
            <a:prstGeom prst="rect">
              <a:avLst/>
            </a:prstGeom>
            <a:noFill/>
          </p:spPr>
        </p:pic>
        <p:pic>
          <p:nvPicPr>
            <p:cNvPr id="61448" name="Picture 8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-2122" y="2153"/>
              <a:ext cx="4320" cy="75"/>
            </a:xfrm>
            <a:prstGeom prst="rect">
              <a:avLst/>
            </a:prstGeom>
            <a:noFill/>
          </p:spPr>
        </p:pic>
      </p:grpSp>
      <p:sp>
        <p:nvSpPr>
          <p:cNvPr id="12" name="TextBox 11"/>
          <p:cNvSpPr txBox="1"/>
          <p:nvPr/>
        </p:nvSpPr>
        <p:spPr>
          <a:xfrm>
            <a:off x="609600" y="1676400"/>
            <a:ext cx="7772400" cy="564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1, 2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3400" y="3048000"/>
            <a:ext cx="8153400" cy="564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3,4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5567-9935-4768-843D-286A4835EECB}" type="datetime1">
              <a:rPr lang="en-US"/>
              <a:pPr/>
              <a:t>10/18/2021</a:t>
            </a:fld>
            <a:endParaRPr 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62AC9-E0BA-4BE0-B77D-5B2C26875145}" type="slidenum">
              <a:rPr lang="en-US"/>
              <a:pPr/>
              <a:t>2</a:t>
            </a:fld>
            <a:endParaRPr lang="en-US"/>
          </a:p>
        </p:txBody>
      </p:sp>
      <p:sp>
        <p:nvSpPr>
          <p:cNvPr id="61443" name="Text Box 3"/>
          <p:cNvSpPr txBox="1">
            <a:spLocks noChangeArrowheads="1"/>
          </p:cNvSpPr>
          <p:nvPr/>
        </p:nvSpPr>
        <p:spPr bwMode="auto">
          <a:xfrm>
            <a:off x="2270125" y="252548"/>
            <a:ext cx="46640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4000" b="1">
                <a:latin typeface="Arial" charset="0"/>
              </a:rPr>
              <a:t>KIỂM TRA BÀI CŨ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-6350"/>
            <a:ext cx="9144000" cy="6940550"/>
            <a:chOff x="0" y="-4"/>
            <a:chExt cx="5760" cy="4372"/>
          </a:xfrm>
        </p:grpSpPr>
        <p:pic>
          <p:nvPicPr>
            <p:cNvPr id="61445" name="Picture 5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" y="-4"/>
              <a:ext cx="5754" cy="100"/>
            </a:xfrm>
            <a:prstGeom prst="rect">
              <a:avLst/>
            </a:prstGeom>
            <a:noFill/>
          </p:spPr>
        </p:pic>
        <p:pic>
          <p:nvPicPr>
            <p:cNvPr id="61446" name="Picture 6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68"/>
              <a:ext cx="5754" cy="100"/>
            </a:xfrm>
            <a:prstGeom prst="rect">
              <a:avLst/>
            </a:prstGeom>
            <a:noFill/>
          </p:spPr>
        </p:pic>
        <p:pic>
          <p:nvPicPr>
            <p:cNvPr id="61447" name="Picture 7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3563" y="2122"/>
              <a:ext cx="4320" cy="75"/>
            </a:xfrm>
            <a:prstGeom prst="rect">
              <a:avLst/>
            </a:prstGeom>
            <a:noFill/>
          </p:spPr>
        </p:pic>
        <p:pic>
          <p:nvPicPr>
            <p:cNvPr id="61448" name="Picture 8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-2122" y="2153"/>
              <a:ext cx="4320" cy="75"/>
            </a:xfrm>
            <a:prstGeom prst="rect">
              <a:avLst/>
            </a:prstGeom>
            <a:noFill/>
          </p:spPr>
        </p:pic>
      </p:grpSp>
      <p:sp>
        <p:nvSpPr>
          <p:cNvPr id="12" name="TextBox 11"/>
          <p:cNvSpPr txBox="1"/>
          <p:nvPr/>
        </p:nvSpPr>
        <p:spPr>
          <a:xfrm>
            <a:off x="383178" y="1066800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smtClean="0">
                <a:solidFill>
                  <a:srgbClr val="FF0000"/>
                </a:solidFill>
                <a:latin typeface="Arial" charset="0"/>
                <a:cs typeface="Arial" charset="0"/>
              </a:rPr>
              <a:t>Câu 2</a:t>
            </a:r>
            <a:r>
              <a:rPr lang="en-US" sz="24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: Em hãy nêu các bước nhập công thức vào ô tính?</a:t>
            </a:r>
          </a:p>
        </p:txBody>
      </p:sp>
      <p:sp>
        <p:nvSpPr>
          <p:cNvPr id="20" name="Text Box 6" descr="Blue tissue paper"/>
          <p:cNvSpPr txBox="1">
            <a:spLocks noChangeArrowheads="1"/>
          </p:cNvSpPr>
          <p:nvPr/>
        </p:nvSpPr>
        <p:spPr bwMode="auto">
          <a:xfrm>
            <a:off x="1752600" y="1706234"/>
            <a:ext cx="4800600" cy="2092881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2600" b="1" i="1">
                <a:solidFill>
                  <a:srgbClr val="008000"/>
                </a:solidFill>
                <a:latin typeface="Times New Roman" pitchFamily="18" charset="0"/>
              </a:rPr>
              <a:t>* Các bước nhập công </a:t>
            </a:r>
            <a:r>
              <a:rPr lang="en-US" sz="2600" b="1" i="1" smtClean="0">
                <a:solidFill>
                  <a:srgbClr val="008000"/>
                </a:solidFill>
                <a:latin typeface="Times New Roman" pitchFamily="18" charset="0"/>
              </a:rPr>
              <a:t>thức:</a:t>
            </a:r>
            <a:endParaRPr lang="en-US" sz="2600" b="1" i="1">
              <a:solidFill>
                <a:srgbClr val="008000"/>
              </a:solidFill>
              <a:latin typeface="Times New Roman" pitchFamily="18" charset="0"/>
            </a:endParaRPr>
          </a:p>
          <a:p>
            <a:r>
              <a:rPr lang="en-US" sz="2600" b="1" i="1">
                <a:solidFill>
                  <a:srgbClr val="000000"/>
                </a:solidFill>
                <a:latin typeface="Times New Roman" pitchFamily="18" charset="0"/>
              </a:rPr>
              <a:t>B1: </a:t>
            </a:r>
            <a:r>
              <a:rPr lang="en-US" sz="2600" b="1" i="1" smtClean="0">
                <a:solidFill>
                  <a:srgbClr val="000000"/>
                </a:solidFill>
                <a:latin typeface="Times New Roman" pitchFamily="18" charset="0"/>
              </a:rPr>
              <a:t> Chọn </a:t>
            </a:r>
            <a:r>
              <a:rPr lang="en-US" sz="2600" b="1" i="1">
                <a:solidFill>
                  <a:srgbClr val="000000"/>
                </a:solidFill>
                <a:latin typeface="Times New Roman" pitchFamily="18" charset="0"/>
              </a:rPr>
              <a:t>ô cần </a:t>
            </a:r>
            <a:r>
              <a:rPr lang="en-US" sz="2600" b="1" i="1" smtClean="0">
                <a:solidFill>
                  <a:srgbClr val="000000"/>
                </a:solidFill>
                <a:latin typeface="Times New Roman" pitchFamily="18" charset="0"/>
              </a:rPr>
              <a:t>nhập công thức</a:t>
            </a:r>
            <a:endParaRPr lang="en-US" sz="2600" b="1" i="1">
              <a:solidFill>
                <a:srgbClr val="000000"/>
              </a:solidFill>
              <a:latin typeface="Times New Roman" pitchFamily="18" charset="0"/>
            </a:endParaRPr>
          </a:p>
          <a:p>
            <a:r>
              <a:rPr lang="en-US" sz="2600" b="1" i="1">
                <a:solidFill>
                  <a:srgbClr val="000000"/>
                </a:solidFill>
                <a:latin typeface="Times New Roman" pitchFamily="18" charset="0"/>
              </a:rPr>
              <a:t>B2</a:t>
            </a:r>
            <a:r>
              <a:rPr lang="en-US" sz="2600" b="1" i="1" smtClean="0">
                <a:solidFill>
                  <a:srgbClr val="000000"/>
                </a:solidFill>
                <a:latin typeface="Times New Roman" pitchFamily="18" charset="0"/>
              </a:rPr>
              <a:t>:  </a:t>
            </a:r>
            <a:r>
              <a:rPr lang="en-US" sz="2600" b="1" i="1">
                <a:solidFill>
                  <a:srgbClr val="000000"/>
                </a:solidFill>
                <a:latin typeface="Times New Roman" pitchFamily="18" charset="0"/>
              </a:rPr>
              <a:t>Gõ dấu =</a:t>
            </a:r>
          </a:p>
          <a:p>
            <a:r>
              <a:rPr lang="en-US" sz="2600" b="1" i="1">
                <a:solidFill>
                  <a:srgbClr val="000000"/>
                </a:solidFill>
                <a:latin typeface="Times New Roman" pitchFamily="18" charset="0"/>
              </a:rPr>
              <a:t>B3: </a:t>
            </a:r>
            <a:r>
              <a:rPr lang="en-US" sz="2600" b="1" i="1" smtClean="0">
                <a:solidFill>
                  <a:srgbClr val="000000"/>
                </a:solidFill>
                <a:latin typeface="Times New Roman" pitchFamily="18" charset="0"/>
              </a:rPr>
              <a:t> Nhập </a:t>
            </a:r>
            <a:r>
              <a:rPr lang="en-US" sz="2600" b="1" i="1">
                <a:solidFill>
                  <a:srgbClr val="000000"/>
                </a:solidFill>
                <a:latin typeface="Times New Roman" pitchFamily="18" charset="0"/>
              </a:rPr>
              <a:t>công thức</a:t>
            </a:r>
          </a:p>
          <a:p>
            <a:r>
              <a:rPr lang="en-US" sz="2600" b="1" i="1">
                <a:solidFill>
                  <a:srgbClr val="000000"/>
                </a:solidFill>
                <a:latin typeface="Times New Roman" pitchFamily="18" charset="0"/>
              </a:rPr>
              <a:t>B4</a:t>
            </a:r>
            <a:r>
              <a:rPr lang="en-US" sz="2600" b="1" i="1" smtClean="0">
                <a:solidFill>
                  <a:srgbClr val="000000"/>
                </a:solidFill>
                <a:latin typeface="Times New Roman" pitchFamily="18" charset="0"/>
              </a:rPr>
              <a:t>:  </a:t>
            </a:r>
            <a:r>
              <a:rPr lang="en-US" sz="2600" b="1" i="1">
                <a:solidFill>
                  <a:srgbClr val="000000"/>
                </a:solidFill>
                <a:latin typeface="Times New Roman" pitchFamily="18" charset="0"/>
              </a:rPr>
              <a:t>Nhấn Enter </a:t>
            </a:r>
            <a:r>
              <a:rPr lang="en-US" sz="2600" b="1" i="1" smtClean="0">
                <a:solidFill>
                  <a:srgbClr val="000000"/>
                </a:solidFill>
                <a:latin typeface="Times New Roman" pitchFamily="18" charset="0"/>
              </a:rPr>
              <a:t>để kết thúc</a:t>
            </a:r>
            <a:endParaRPr lang="en-US" sz="2600" b="1" i="1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5567-9935-4768-843D-286A4835EECB}" type="datetime1">
              <a:rPr lang="en-US"/>
              <a:pPr/>
              <a:t>10/18/2021</a:t>
            </a:fld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-6350"/>
            <a:ext cx="9144000" cy="6940550"/>
            <a:chOff x="0" y="-4"/>
            <a:chExt cx="5760" cy="4372"/>
          </a:xfrm>
        </p:grpSpPr>
        <p:pic>
          <p:nvPicPr>
            <p:cNvPr id="61445" name="Picture 5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" y="-4"/>
              <a:ext cx="5754" cy="100"/>
            </a:xfrm>
            <a:prstGeom prst="rect">
              <a:avLst/>
            </a:prstGeom>
            <a:noFill/>
          </p:spPr>
        </p:pic>
        <p:pic>
          <p:nvPicPr>
            <p:cNvPr id="61446" name="Picture 6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68"/>
              <a:ext cx="5754" cy="100"/>
            </a:xfrm>
            <a:prstGeom prst="rect">
              <a:avLst/>
            </a:prstGeom>
            <a:noFill/>
          </p:spPr>
        </p:pic>
        <p:pic>
          <p:nvPicPr>
            <p:cNvPr id="61447" name="Picture 7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3563" y="2122"/>
              <a:ext cx="4320" cy="75"/>
            </a:xfrm>
            <a:prstGeom prst="rect">
              <a:avLst/>
            </a:prstGeom>
            <a:noFill/>
          </p:spPr>
        </p:pic>
        <p:pic>
          <p:nvPicPr>
            <p:cNvPr id="61448" name="Picture 8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-2122" y="2153"/>
              <a:ext cx="4320" cy="75"/>
            </a:xfrm>
            <a:prstGeom prst="rect">
              <a:avLst/>
            </a:prstGeom>
            <a:noFill/>
          </p:spPr>
        </p:pic>
      </p:grpSp>
      <p:sp>
        <p:nvSpPr>
          <p:cNvPr id="18" name="WordArt 5"/>
          <p:cNvSpPr>
            <a:spLocks noChangeArrowheads="1" noChangeShapeType="1" noTextEdit="1"/>
          </p:cNvSpPr>
          <p:nvPr/>
        </p:nvSpPr>
        <p:spPr bwMode="auto">
          <a:xfrm>
            <a:off x="402828" y="2440101"/>
            <a:ext cx="8229600" cy="1019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4400" b="1" kern="10" dirty="0" smtClean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Bài thực hành 3</a:t>
            </a:r>
            <a:r>
              <a:rPr lang="pt-BR" sz="4400" b="1" kern="10" dirty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: BẢNG ĐIỂM CỦA EM</a:t>
            </a:r>
            <a:endParaRPr lang="en-US" sz="4400" b="1" kern="10" dirty="0">
              <a:ln w="9525">
                <a:solidFill>
                  <a:srgbClr val="00008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5567-9935-4768-843D-286A4835EECB}" type="datetime1">
              <a:rPr lang="en-US"/>
              <a:pPr/>
              <a:t>10/18/2021</a:t>
            </a:fld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-6350"/>
            <a:ext cx="9144000" cy="6940550"/>
            <a:chOff x="0" y="-4"/>
            <a:chExt cx="5760" cy="4372"/>
          </a:xfrm>
        </p:grpSpPr>
        <p:pic>
          <p:nvPicPr>
            <p:cNvPr id="61445" name="Picture 5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" y="-4"/>
              <a:ext cx="5754" cy="100"/>
            </a:xfrm>
            <a:prstGeom prst="rect">
              <a:avLst/>
            </a:prstGeom>
            <a:noFill/>
          </p:spPr>
        </p:pic>
        <p:pic>
          <p:nvPicPr>
            <p:cNvPr id="61446" name="Picture 6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68"/>
              <a:ext cx="5754" cy="100"/>
            </a:xfrm>
            <a:prstGeom prst="rect">
              <a:avLst/>
            </a:prstGeom>
            <a:noFill/>
          </p:spPr>
        </p:pic>
        <p:pic>
          <p:nvPicPr>
            <p:cNvPr id="61447" name="Picture 7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3563" y="2122"/>
              <a:ext cx="4320" cy="75"/>
            </a:xfrm>
            <a:prstGeom prst="rect">
              <a:avLst/>
            </a:prstGeom>
            <a:noFill/>
          </p:spPr>
        </p:pic>
        <p:pic>
          <p:nvPicPr>
            <p:cNvPr id="61448" name="Picture 8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-2122" y="2153"/>
              <a:ext cx="4320" cy="75"/>
            </a:xfrm>
            <a:prstGeom prst="rect">
              <a:avLst/>
            </a:prstGeom>
            <a:noFill/>
          </p:spPr>
        </p:pic>
      </p:grpSp>
      <p:sp>
        <p:nvSpPr>
          <p:cNvPr id="12" name="Rectangle 497"/>
          <p:cNvSpPr>
            <a:spLocks noChangeArrowheads="1"/>
          </p:cNvSpPr>
          <p:nvPr/>
        </p:nvSpPr>
        <p:spPr bwMode="auto">
          <a:xfrm>
            <a:off x="137159" y="150222"/>
            <a:ext cx="8867504" cy="533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>
            <a:noFill/>
            <a:prstDash val="solid"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n-US" sz="2900" b="1" kern="10" smtClean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Tiết 15 - Bài </a:t>
            </a:r>
            <a:r>
              <a:rPr lang="en-US" sz="2900" b="1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thực hành 3: </a:t>
            </a:r>
            <a:r>
              <a:rPr lang="en-US" sz="2900" b="1" kern="10" smtClean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BẢNG ĐIỂM CỦA EM</a:t>
            </a:r>
            <a:endParaRPr lang="en-US" sz="2900" b="1" kern="10">
              <a:ln w="9525">
                <a:solidFill>
                  <a:srgbClr val="00008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331561" y="596315"/>
            <a:ext cx="88392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Ví</a:t>
            </a:r>
            <a:r>
              <a:rPr lang="en-US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40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 B5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D5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86000" y="2244804"/>
            <a:ext cx="2971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4800" b="1" dirty="0" smtClean="0"/>
              <a:t>32+17;</a:t>
            </a:r>
            <a:r>
              <a:rPr lang="en-US" sz="4800" dirty="0" smtClean="0"/>
              <a:t>   </a:t>
            </a:r>
            <a:r>
              <a:rPr lang="en-US" sz="4800" b="1" dirty="0" smtClean="0"/>
              <a:t>9</a:t>
            </a:r>
            <a:r>
              <a:rPr lang="en-US" sz="4800" b="1" baseline="30000" dirty="0" smtClean="0">
                <a:latin typeface="Arial" charset="0"/>
              </a:rPr>
              <a:t>5</a:t>
            </a:r>
            <a:endParaRPr lang="en-US" sz="4800" b="1" dirty="0" smtClean="0">
              <a:latin typeface="Arial" charset="0"/>
            </a:endParaRPr>
          </a:p>
          <a:p>
            <a:endParaRPr lang="en-US" b="1" dirty="0"/>
          </a:p>
        </p:txBody>
      </p:sp>
      <p:sp>
        <p:nvSpPr>
          <p:cNvPr id="15" name="Rounded Rectangle 14">
            <a:hlinkClick r:id="rId3" action="ppaction://hlinkfile"/>
          </p:cNvPr>
          <p:cNvSpPr/>
          <p:nvPr/>
        </p:nvSpPr>
        <p:spPr>
          <a:xfrm>
            <a:off x="8166463" y="6376852"/>
            <a:ext cx="8382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Excel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5567-9935-4768-843D-286A4835EECB}" type="datetime1">
              <a:rPr lang="en-US"/>
              <a:pPr/>
              <a:t>10/18/2021</a:t>
            </a:fld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-6350"/>
            <a:ext cx="9144000" cy="6940550"/>
            <a:chOff x="0" y="-4"/>
            <a:chExt cx="5760" cy="4372"/>
          </a:xfrm>
        </p:grpSpPr>
        <p:pic>
          <p:nvPicPr>
            <p:cNvPr id="61445" name="Picture 5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" y="-4"/>
              <a:ext cx="5754" cy="100"/>
            </a:xfrm>
            <a:prstGeom prst="rect">
              <a:avLst/>
            </a:prstGeom>
            <a:noFill/>
          </p:spPr>
        </p:pic>
        <p:pic>
          <p:nvPicPr>
            <p:cNvPr id="61446" name="Picture 6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68"/>
              <a:ext cx="5754" cy="100"/>
            </a:xfrm>
            <a:prstGeom prst="rect">
              <a:avLst/>
            </a:prstGeom>
            <a:noFill/>
          </p:spPr>
        </p:pic>
        <p:pic>
          <p:nvPicPr>
            <p:cNvPr id="61447" name="Picture 7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3563" y="2122"/>
              <a:ext cx="4320" cy="75"/>
            </a:xfrm>
            <a:prstGeom prst="rect">
              <a:avLst/>
            </a:prstGeom>
            <a:noFill/>
          </p:spPr>
        </p:pic>
        <p:pic>
          <p:nvPicPr>
            <p:cNvPr id="61448" name="Picture 8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-2122" y="2153"/>
              <a:ext cx="4320" cy="75"/>
            </a:xfrm>
            <a:prstGeom prst="rect">
              <a:avLst/>
            </a:prstGeom>
            <a:noFill/>
          </p:spPr>
        </p:pic>
      </p:grpSp>
      <p:sp>
        <p:nvSpPr>
          <p:cNvPr id="12" name="Rectangle 497"/>
          <p:cNvSpPr>
            <a:spLocks noChangeArrowheads="1"/>
          </p:cNvSpPr>
          <p:nvPr/>
        </p:nvSpPr>
        <p:spPr bwMode="auto">
          <a:xfrm>
            <a:off x="137159" y="150222"/>
            <a:ext cx="8867504" cy="533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>
            <a:noFill/>
            <a:prstDash val="solid"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n-US" sz="2900" b="1" kern="10" smtClean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Tiết 15 - Bài </a:t>
            </a:r>
            <a:r>
              <a:rPr lang="en-US" sz="2900" b="1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thực hành 3: </a:t>
            </a:r>
            <a:r>
              <a:rPr lang="en-US" sz="2900" b="1" kern="10" smtClean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BẢNG ĐIỂM CỦA EM</a:t>
            </a:r>
            <a:endParaRPr lang="en-US" sz="2900" b="1" kern="10">
              <a:ln w="9525">
                <a:solidFill>
                  <a:srgbClr val="00008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6858000" y="57912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>
              <a:latin typeface="Garamond" pitchFamily="18" charset="0"/>
            </a:endParaRP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140063" y="781317"/>
            <a:ext cx="8839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 u="sng" dirty="0" err="1" smtClean="0">
                <a:solidFill>
                  <a:srgbClr val="FF0000"/>
                </a:solidFill>
                <a:latin typeface=".VnTime" pitchFamily="34" charset="0"/>
              </a:rPr>
              <a:t>Bài</a:t>
            </a:r>
            <a:r>
              <a:rPr lang="en-US" sz="2400" b="1" u="sng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u="sng" dirty="0" err="1" smtClean="0">
                <a:solidFill>
                  <a:srgbClr val="FF0000"/>
                </a:solidFill>
                <a:latin typeface=".VnTime" pitchFamily="34" charset="0"/>
              </a:rPr>
              <a:t>tập</a:t>
            </a:r>
            <a:r>
              <a:rPr lang="en-US" sz="2400" b="1" u="sng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u="sng" dirty="0" smtClean="0">
                <a:solidFill>
                  <a:srgbClr val="FF0000"/>
                </a:solidFill>
                <a:latin typeface=".VnTime" pitchFamily="34" charset="0"/>
              </a:rPr>
              <a:t>1:</a:t>
            </a:r>
            <a:r>
              <a:rPr lang="en-US" sz="2400" b="1" dirty="0" smtClean="0">
                <a:latin typeface=".VnTime" pitchFamily="34" charset="0"/>
              </a:rPr>
              <a:t>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.VnTime" pitchFamily="34" charset="0"/>
              </a:rPr>
              <a:t>-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Excel.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2037808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b="1" smtClean="0"/>
              <a:t>a) </a:t>
            </a:r>
            <a:r>
              <a:rPr lang="en-US" smtClean="0">
                <a:latin typeface="Arial" charset="0"/>
              </a:rPr>
              <a:t>20 + 15</a:t>
            </a:r>
            <a:r>
              <a:rPr lang="en-US" smtClean="0"/>
              <a:t>; </a:t>
            </a:r>
            <a:r>
              <a:rPr lang="en-US" smtClean="0">
                <a:latin typeface="Arial" charset="0"/>
              </a:rPr>
              <a:t>20-15</a:t>
            </a:r>
            <a:r>
              <a:rPr lang="en-US" smtClean="0"/>
              <a:t>; </a:t>
            </a:r>
            <a:r>
              <a:rPr lang="en-US" smtClean="0">
                <a:latin typeface="Arial" charset="0"/>
              </a:rPr>
              <a:t>20 x 5</a:t>
            </a:r>
            <a:r>
              <a:rPr lang="en-US" smtClean="0"/>
              <a:t>; </a:t>
            </a:r>
            <a:r>
              <a:rPr lang="en-US" smtClean="0">
                <a:latin typeface="Arial" charset="0"/>
              </a:rPr>
              <a:t>20 / 5</a:t>
            </a:r>
            <a:r>
              <a:rPr lang="en-US" smtClean="0"/>
              <a:t>; </a:t>
            </a:r>
            <a:r>
              <a:rPr lang="en-US" smtClean="0">
                <a:latin typeface="Arial" charset="0"/>
              </a:rPr>
              <a:t>20</a:t>
            </a:r>
            <a:r>
              <a:rPr lang="en-US" baseline="30000" smtClean="0">
                <a:latin typeface="Arial" charset="0"/>
              </a:rPr>
              <a:t>5</a:t>
            </a:r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371600" y="2453640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b) </a:t>
            </a:r>
            <a:r>
              <a:rPr lang="en-US" dirty="0" smtClean="0">
                <a:latin typeface="Arial" charset="0"/>
              </a:rPr>
              <a:t>20 + 15 x 4</a:t>
            </a:r>
            <a:r>
              <a:rPr lang="en-US" dirty="0" smtClean="0"/>
              <a:t>; </a:t>
            </a:r>
            <a:r>
              <a:rPr lang="en-US" dirty="0" smtClean="0">
                <a:latin typeface="Arial" charset="0"/>
              </a:rPr>
              <a:t>(20+15) x 4</a:t>
            </a:r>
            <a:r>
              <a:rPr lang="en-US" dirty="0" smtClean="0"/>
              <a:t>; </a:t>
            </a:r>
            <a:r>
              <a:rPr lang="en-US" dirty="0" smtClean="0">
                <a:latin typeface="Arial" charset="0"/>
              </a:rPr>
              <a:t>(20-15 ) x 4</a:t>
            </a:r>
            <a:r>
              <a:rPr lang="en-US" dirty="0" smtClean="0"/>
              <a:t>; </a:t>
            </a:r>
            <a:r>
              <a:rPr lang="en-US" dirty="0" smtClean="0">
                <a:latin typeface="Arial" charset="0"/>
              </a:rPr>
              <a:t>20 –(15x 4)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71600" y="2860766"/>
            <a:ext cx="563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b="1" smtClean="0"/>
              <a:t>c) </a:t>
            </a:r>
            <a:r>
              <a:rPr lang="en-US" smtClean="0">
                <a:latin typeface="Arial" charset="0"/>
              </a:rPr>
              <a:t>144/6 -3x 5</a:t>
            </a:r>
            <a:r>
              <a:rPr lang="en-US" smtClean="0"/>
              <a:t>; </a:t>
            </a:r>
            <a:r>
              <a:rPr lang="en-US" smtClean="0">
                <a:latin typeface="Arial" charset="0"/>
              </a:rPr>
              <a:t>144/(6-3)x5</a:t>
            </a:r>
            <a:r>
              <a:rPr lang="en-US" smtClean="0"/>
              <a:t>; </a:t>
            </a:r>
            <a:r>
              <a:rPr lang="en-US" smtClean="0">
                <a:latin typeface="Arial" charset="0"/>
              </a:rPr>
              <a:t>(144/6 -3)x5</a:t>
            </a:r>
            <a:r>
              <a:rPr lang="en-US" smtClean="0"/>
              <a:t>; </a:t>
            </a:r>
            <a:r>
              <a:rPr lang="en-US" smtClean="0">
                <a:latin typeface="Arial" charset="0"/>
              </a:rPr>
              <a:t>144/(6 -3)x5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60715" y="3252651"/>
            <a:ext cx="5116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b="1" smtClean="0"/>
              <a:t>d) </a:t>
            </a:r>
            <a:r>
              <a:rPr lang="en-US" smtClean="0">
                <a:latin typeface="Arial" charset="0"/>
              </a:rPr>
              <a:t>15</a:t>
            </a:r>
            <a:r>
              <a:rPr lang="en-US" baseline="30000" smtClean="0">
                <a:latin typeface="Arial" charset="0"/>
              </a:rPr>
              <a:t>2</a:t>
            </a:r>
            <a:r>
              <a:rPr lang="en-US" smtClean="0">
                <a:latin typeface="Arial" charset="0"/>
              </a:rPr>
              <a:t>/4</a:t>
            </a:r>
            <a:r>
              <a:rPr lang="en-US" smtClean="0"/>
              <a:t>; </a:t>
            </a:r>
            <a:r>
              <a:rPr lang="en-US" smtClean="0">
                <a:latin typeface="Arial" charset="0"/>
              </a:rPr>
              <a:t>(2+7)</a:t>
            </a:r>
            <a:r>
              <a:rPr lang="en-US" baseline="30000" smtClean="0">
                <a:latin typeface="Arial" charset="0"/>
              </a:rPr>
              <a:t>2</a:t>
            </a:r>
            <a:r>
              <a:rPr lang="en-US" smtClean="0">
                <a:latin typeface="Arial" charset="0"/>
              </a:rPr>
              <a:t>/7</a:t>
            </a:r>
            <a:r>
              <a:rPr lang="en-US" smtClean="0"/>
              <a:t>; </a:t>
            </a:r>
            <a:r>
              <a:rPr lang="en-US" smtClean="0">
                <a:latin typeface="Arial" charset="0"/>
              </a:rPr>
              <a:t>(32-7)</a:t>
            </a:r>
            <a:r>
              <a:rPr lang="en-US" baseline="30000" smtClean="0">
                <a:latin typeface="Arial" charset="0"/>
              </a:rPr>
              <a:t>2</a:t>
            </a:r>
            <a:r>
              <a:rPr lang="en-US" smtClean="0">
                <a:latin typeface="Arial" charset="0"/>
              </a:rPr>
              <a:t> –(6+5)</a:t>
            </a:r>
            <a:r>
              <a:rPr lang="en-US" baseline="30000" smtClean="0">
                <a:latin typeface="Arial" charset="0"/>
              </a:rPr>
              <a:t>3</a:t>
            </a:r>
            <a:r>
              <a:rPr lang="en-US" smtClean="0"/>
              <a:t>; </a:t>
            </a:r>
            <a:r>
              <a:rPr lang="en-US" smtClean="0">
                <a:latin typeface="Arial" charset="0"/>
              </a:rPr>
              <a:t>(188 -12</a:t>
            </a:r>
            <a:r>
              <a:rPr lang="en-US" baseline="30000" smtClean="0">
                <a:latin typeface="Arial" charset="0"/>
              </a:rPr>
              <a:t>2</a:t>
            </a:r>
            <a:r>
              <a:rPr lang="en-US" smtClean="0">
                <a:latin typeface="Arial" charset="0"/>
              </a:rPr>
              <a:t>) / 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43000" y="3778044"/>
            <a:ext cx="1295399" cy="2051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i="1" smtClean="0">
                <a:latin typeface="Tahoma" pitchFamily="34" charset="0"/>
                <a:cs typeface="Tahoma" pitchFamily="34" charset="0"/>
              </a:rPr>
              <a:t>* </a:t>
            </a:r>
            <a:r>
              <a:rPr lang="en-US" i="1" u="sng" smtClean="0">
                <a:latin typeface="Tahoma" pitchFamily="34" charset="0"/>
                <a:cs typeface="Tahoma" pitchFamily="34" charset="0"/>
              </a:rPr>
              <a:t>Yêu cầu:</a:t>
            </a:r>
            <a:r>
              <a:rPr lang="en-US" i="1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mtClean="0">
                <a:latin typeface="Tahoma" pitchFamily="34" charset="0"/>
                <a:cs typeface="Tahoma" pitchFamily="34" charset="0"/>
              </a:rPr>
              <a:t>Tạo trang tính và nhập công thức theo mẫu sau:</a:t>
            </a:r>
            <a:endParaRPr lang="en-US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3810000"/>
            <a:ext cx="50425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5567-9935-4768-843D-286A4835EECB}" type="datetime1">
              <a:rPr lang="en-US"/>
              <a:pPr/>
              <a:t>10/18/2021</a:t>
            </a:fld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-6350"/>
            <a:ext cx="9144000" cy="6940550"/>
            <a:chOff x="0" y="-4"/>
            <a:chExt cx="5760" cy="4372"/>
          </a:xfrm>
        </p:grpSpPr>
        <p:pic>
          <p:nvPicPr>
            <p:cNvPr id="61445" name="Picture 5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" y="-4"/>
              <a:ext cx="5754" cy="100"/>
            </a:xfrm>
            <a:prstGeom prst="rect">
              <a:avLst/>
            </a:prstGeom>
            <a:noFill/>
          </p:spPr>
        </p:pic>
        <p:pic>
          <p:nvPicPr>
            <p:cNvPr id="61446" name="Picture 6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68"/>
              <a:ext cx="5754" cy="100"/>
            </a:xfrm>
            <a:prstGeom prst="rect">
              <a:avLst/>
            </a:prstGeom>
            <a:noFill/>
          </p:spPr>
        </p:pic>
        <p:pic>
          <p:nvPicPr>
            <p:cNvPr id="61447" name="Picture 7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3563" y="2122"/>
              <a:ext cx="4320" cy="75"/>
            </a:xfrm>
            <a:prstGeom prst="rect">
              <a:avLst/>
            </a:prstGeom>
            <a:noFill/>
          </p:spPr>
        </p:pic>
        <p:pic>
          <p:nvPicPr>
            <p:cNvPr id="61448" name="Picture 8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-2122" y="2153"/>
              <a:ext cx="4320" cy="75"/>
            </a:xfrm>
            <a:prstGeom prst="rect">
              <a:avLst/>
            </a:prstGeom>
            <a:noFill/>
          </p:spPr>
        </p:pic>
      </p:grpSp>
      <p:sp>
        <p:nvSpPr>
          <p:cNvPr id="12" name="Rectangle 497"/>
          <p:cNvSpPr>
            <a:spLocks noChangeArrowheads="1"/>
          </p:cNvSpPr>
          <p:nvPr/>
        </p:nvSpPr>
        <p:spPr bwMode="auto">
          <a:xfrm>
            <a:off x="137159" y="150222"/>
            <a:ext cx="8867504" cy="533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>
            <a:noFill/>
            <a:prstDash val="solid"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n-US" sz="2900" b="1" kern="10" smtClean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Tiết 15 - Bài </a:t>
            </a:r>
            <a:r>
              <a:rPr lang="en-US" sz="2900" b="1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thực hành 3: </a:t>
            </a:r>
            <a:r>
              <a:rPr lang="en-US" sz="2900" b="1" kern="10" smtClean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BẢNG ĐIỂM CỦA EM</a:t>
            </a:r>
            <a:endParaRPr lang="en-US" sz="2900" b="1" kern="10">
              <a:ln w="9525">
                <a:solidFill>
                  <a:srgbClr val="00008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6858000" y="57912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>
              <a:latin typeface="Garamond" pitchFamily="18" charset="0"/>
            </a:endParaRP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264319" y="795017"/>
            <a:ext cx="8839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15" name="Group 90"/>
          <p:cNvGraphicFramePr>
            <a:graphicFrameLocks/>
          </p:cNvGraphicFramePr>
          <p:nvPr/>
        </p:nvGraphicFramePr>
        <p:xfrm>
          <a:off x="304799" y="1981200"/>
          <a:ext cx="8610600" cy="3992564"/>
        </p:xfrm>
        <a:graphic>
          <a:graphicData uri="http://schemas.openxmlformats.org/drawingml/2006/table">
            <a:tbl>
              <a:tblPr/>
              <a:tblGrid>
                <a:gridCol w="15926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3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37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62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39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98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 + 15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20 - 15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 x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 /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8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 + 15 x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(20+15) x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(20-15 ) x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20–(15 x 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6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144/6 -3 x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144/(6-3) x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(144/6 -3) x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144/(6 -3) x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8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/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(2+7)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/ 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(32-7)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–(6+5)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(188 -12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 / 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5567-9935-4768-843D-286A4835EECB}" type="datetime1">
              <a:rPr lang="en-US"/>
              <a:pPr/>
              <a:t>10/18/2021</a:t>
            </a:fld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-6350"/>
            <a:ext cx="9144000" cy="6940550"/>
            <a:chOff x="0" y="-4"/>
            <a:chExt cx="5760" cy="4372"/>
          </a:xfrm>
        </p:grpSpPr>
        <p:pic>
          <p:nvPicPr>
            <p:cNvPr id="61445" name="Picture 5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" y="-4"/>
              <a:ext cx="5754" cy="100"/>
            </a:xfrm>
            <a:prstGeom prst="rect">
              <a:avLst/>
            </a:prstGeom>
            <a:noFill/>
          </p:spPr>
        </p:pic>
        <p:pic>
          <p:nvPicPr>
            <p:cNvPr id="61446" name="Picture 6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68"/>
              <a:ext cx="5754" cy="100"/>
            </a:xfrm>
            <a:prstGeom prst="rect">
              <a:avLst/>
            </a:prstGeom>
            <a:noFill/>
          </p:spPr>
        </p:pic>
        <p:pic>
          <p:nvPicPr>
            <p:cNvPr id="61447" name="Picture 7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3563" y="2122"/>
              <a:ext cx="4320" cy="75"/>
            </a:xfrm>
            <a:prstGeom prst="rect">
              <a:avLst/>
            </a:prstGeom>
            <a:noFill/>
          </p:spPr>
        </p:pic>
        <p:pic>
          <p:nvPicPr>
            <p:cNvPr id="61448" name="Picture 8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-2122" y="2153"/>
              <a:ext cx="4320" cy="75"/>
            </a:xfrm>
            <a:prstGeom prst="rect">
              <a:avLst/>
            </a:prstGeom>
            <a:noFill/>
          </p:spPr>
        </p:pic>
      </p:grpSp>
      <p:sp>
        <p:nvSpPr>
          <p:cNvPr id="12" name="Rectangle 497"/>
          <p:cNvSpPr>
            <a:spLocks noChangeArrowheads="1"/>
          </p:cNvSpPr>
          <p:nvPr/>
        </p:nvSpPr>
        <p:spPr bwMode="auto">
          <a:xfrm>
            <a:off x="137159" y="150222"/>
            <a:ext cx="8867504" cy="533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>
            <a:noFill/>
            <a:prstDash val="solid"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n-US" sz="2900" b="1" kern="10" smtClean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Tiết 15 - Bài </a:t>
            </a:r>
            <a:r>
              <a:rPr lang="en-US" sz="2900" b="1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thực hành 3: </a:t>
            </a:r>
            <a:r>
              <a:rPr lang="en-US" sz="2900" b="1" kern="10" smtClean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BẢNG ĐIỂM CỦA EM</a:t>
            </a:r>
            <a:endParaRPr lang="en-US" sz="2900" b="1" kern="10">
              <a:ln w="9525">
                <a:solidFill>
                  <a:srgbClr val="00008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200296" y="781592"/>
            <a:ext cx="8839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400" b="1" u="sng" dirty="0" smtClean="0">
                <a:solidFill>
                  <a:srgbClr val="FF0000"/>
                </a:solidFill>
                <a:latin typeface=".VnTime" pitchFamily="34" charset="0"/>
              </a:rPr>
              <a:t>:</a:t>
            </a:r>
            <a:r>
              <a:rPr lang="en-US" sz="2400" b="1" dirty="0" smtClean="0">
                <a:latin typeface=".VnTime" pitchFamily="34" charset="0"/>
              </a:rPr>
              <a:t>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400" b="1" dirty="0" smtClean="0">
                <a:latin typeface="Tahoma" pitchFamily="34" charset="0"/>
                <a:cs typeface="Tahoma" pitchFamily="34" charset="0"/>
              </a:rPr>
              <a:t>    </a:t>
            </a:r>
            <a:r>
              <a:rPr lang="en-US" sz="2400" b="1" dirty="0" err="1" smtClean="0">
                <a:latin typeface="Tahoma" pitchFamily="34" charset="0"/>
                <a:cs typeface="Tahoma" pitchFamily="34" charset="0"/>
              </a:rPr>
              <a:t>Kết</a:t>
            </a:r>
            <a:r>
              <a:rPr lang="en-US" sz="2400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latin typeface="Tahoma" pitchFamily="34" charset="0"/>
                <a:cs typeface="Tahoma" pitchFamily="34" charset="0"/>
              </a:rPr>
              <a:t>quả</a:t>
            </a:r>
            <a:r>
              <a:rPr lang="en-US" sz="2400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latin typeface="Tahoma" pitchFamily="34" charset="0"/>
                <a:cs typeface="Tahoma" pitchFamily="34" charset="0"/>
              </a:rPr>
              <a:t>của</a:t>
            </a:r>
            <a:r>
              <a:rPr lang="en-US" sz="2400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latin typeface="Tahoma" pitchFamily="34" charset="0"/>
                <a:cs typeface="Tahoma" pitchFamily="34" charset="0"/>
              </a:rPr>
              <a:t>các</a:t>
            </a:r>
            <a:r>
              <a:rPr lang="en-US" sz="2400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latin typeface="Tahoma" pitchFamily="34" charset="0"/>
                <a:cs typeface="Tahoma" pitchFamily="34" charset="0"/>
              </a:rPr>
              <a:t>công</a:t>
            </a:r>
            <a:r>
              <a:rPr lang="en-US" sz="2400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latin typeface="Tahoma" pitchFamily="34" charset="0"/>
                <a:cs typeface="Tahoma" pitchFamily="34" charset="0"/>
              </a:rPr>
              <a:t>thức</a:t>
            </a:r>
            <a:r>
              <a:rPr lang="en-US" sz="2400" b="1" dirty="0" smtClean="0">
                <a:latin typeface="Tahoma" pitchFamily="34" charset="0"/>
                <a:cs typeface="Tahoma" pitchFamily="34" charset="0"/>
              </a:rPr>
              <a:t>:</a:t>
            </a:r>
            <a:endParaRPr lang="en-US" sz="24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8153400" y="6400800"/>
            <a:ext cx="7620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hlinkClick r:id="rId3" action="ppaction://hlinkfile"/>
              </a:rPr>
              <a:t>Excel</a:t>
            </a:r>
            <a:endParaRPr lang="en-US"/>
          </a:p>
        </p:txBody>
      </p:sp>
      <p:sp>
        <p:nvSpPr>
          <p:cNvPr id="19" name="Oval 18">
            <a:hlinkClick r:id="rId4" action="ppaction://hlinkfile"/>
          </p:cNvPr>
          <p:cNvSpPr/>
          <p:nvPr/>
        </p:nvSpPr>
        <p:spPr>
          <a:xfrm>
            <a:off x="8688978" y="696685"/>
            <a:ext cx="3048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2000" y="1981200"/>
            <a:ext cx="7725911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-6350"/>
            <a:ext cx="9144000" cy="6940550"/>
            <a:chOff x="0" y="-4"/>
            <a:chExt cx="5760" cy="4372"/>
          </a:xfrm>
        </p:grpSpPr>
        <p:pic>
          <p:nvPicPr>
            <p:cNvPr id="61445" name="Picture 5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" y="-4"/>
              <a:ext cx="5754" cy="100"/>
            </a:xfrm>
            <a:prstGeom prst="rect">
              <a:avLst/>
            </a:prstGeom>
            <a:noFill/>
          </p:spPr>
        </p:pic>
        <p:pic>
          <p:nvPicPr>
            <p:cNvPr id="61446" name="Picture 6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68"/>
              <a:ext cx="5754" cy="100"/>
            </a:xfrm>
            <a:prstGeom prst="rect">
              <a:avLst/>
            </a:prstGeom>
            <a:noFill/>
          </p:spPr>
        </p:pic>
        <p:pic>
          <p:nvPicPr>
            <p:cNvPr id="61447" name="Picture 7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3563" y="2122"/>
              <a:ext cx="4320" cy="75"/>
            </a:xfrm>
            <a:prstGeom prst="rect">
              <a:avLst/>
            </a:prstGeom>
            <a:noFill/>
          </p:spPr>
        </p:pic>
        <p:pic>
          <p:nvPicPr>
            <p:cNvPr id="61448" name="Picture 8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-2122" y="2153"/>
              <a:ext cx="4320" cy="75"/>
            </a:xfrm>
            <a:prstGeom prst="rect">
              <a:avLst/>
            </a:prstGeom>
            <a:noFill/>
          </p:spPr>
        </p:pic>
      </p:grpSp>
      <p:sp>
        <p:nvSpPr>
          <p:cNvPr id="12" name="Rectangle 497"/>
          <p:cNvSpPr>
            <a:spLocks noChangeArrowheads="1"/>
          </p:cNvSpPr>
          <p:nvPr/>
        </p:nvSpPr>
        <p:spPr bwMode="auto">
          <a:xfrm>
            <a:off x="137159" y="150222"/>
            <a:ext cx="8867504" cy="533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>
            <a:noFill/>
            <a:prstDash val="solid"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n-US" sz="2900" b="1" kern="10" smtClean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Tiết 15 - Bài </a:t>
            </a:r>
            <a:r>
              <a:rPr lang="en-US" sz="2900" b="1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thực hành 3: </a:t>
            </a:r>
            <a:r>
              <a:rPr lang="en-US" sz="2900" b="1" kern="10" smtClean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BẢNG ĐIỂM CỦA EM</a:t>
            </a:r>
            <a:endParaRPr lang="en-US" sz="2900" b="1" kern="10">
              <a:ln w="9525">
                <a:solidFill>
                  <a:srgbClr val="00008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6" name="Text Box 45"/>
          <p:cNvSpPr txBox="1">
            <a:spLocks noChangeArrowheads="1"/>
          </p:cNvSpPr>
          <p:nvPr/>
        </p:nvSpPr>
        <p:spPr bwMode="auto">
          <a:xfrm>
            <a:off x="272145" y="3048000"/>
            <a:ext cx="8763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vi-VN" sz="2000" b="1" dirty="0"/>
              <a:t>Nhập các công thức vào các ô tính tương ứng như trong bảng dưới đây:</a:t>
            </a:r>
          </a:p>
        </p:txBody>
      </p:sp>
      <p:graphicFrame>
        <p:nvGraphicFramePr>
          <p:cNvPr id="11" name="Group 370"/>
          <p:cNvGraphicFramePr>
            <a:graphicFrameLocks/>
          </p:cNvGraphicFramePr>
          <p:nvPr/>
        </p:nvGraphicFramePr>
        <p:xfrm>
          <a:off x="466725" y="3657600"/>
          <a:ext cx="8382000" cy="2554289"/>
        </p:xfrm>
        <a:graphic>
          <a:graphicData uri="http://schemas.openxmlformats.org/drawingml/2006/table">
            <a:tbl>
              <a:tblPr/>
              <a:tblGrid>
                <a:gridCol w="476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4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F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G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H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92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69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84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Text Box 189"/>
          <p:cNvSpPr txBox="1">
            <a:spLocks noChangeArrowheads="1"/>
          </p:cNvSpPr>
          <p:nvPr/>
        </p:nvSpPr>
        <p:spPr bwMode="auto">
          <a:xfrm>
            <a:off x="7162800" y="5822950"/>
            <a:ext cx="1752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969963" eaLnBrk="1" hangingPunct="1">
              <a:spcBef>
                <a:spcPct val="50000"/>
              </a:spcBef>
              <a:tabLst>
                <a:tab pos="568325" algn="ctr"/>
                <a:tab pos="2174875" algn="ctr"/>
                <a:tab pos="3713163" algn="ctr"/>
                <a:tab pos="5195888" algn="ctr"/>
                <a:tab pos="7550150" algn="ctr"/>
              </a:tabLst>
            </a:pPr>
            <a:r>
              <a:rPr lang="en-US" sz="1600" b="1">
                <a:effectLst>
                  <a:outerShdw blurRad="38100" dist="38100" dir="2700000" algn="tl">
                    <a:srgbClr val="C0C0C0"/>
                  </a:outerShdw>
                </a:effectLst>
              </a:rPr>
              <a:t>=(A1+B2+C4)/3</a:t>
            </a:r>
            <a:r>
              <a:rPr lang="vi-VN" sz="1600" b="1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pic>
        <p:nvPicPr>
          <p:cNvPr id="14" name="Picture 19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1285875"/>
            <a:ext cx="4572000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ectangle 353"/>
          <p:cNvSpPr>
            <a:spLocks noChangeArrowheads="1"/>
          </p:cNvSpPr>
          <p:nvPr/>
        </p:nvSpPr>
        <p:spPr bwMode="auto">
          <a:xfrm>
            <a:off x="1289050" y="4451350"/>
            <a:ext cx="1098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=A1+5	</a:t>
            </a:r>
            <a:endParaRPr lang="vi-VN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9" name="Rectangle 354"/>
          <p:cNvSpPr>
            <a:spLocks noChangeArrowheads="1"/>
          </p:cNvSpPr>
          <p:nvPr/>
        </p:nvSpPr>
        <p:spPr bwMode="auto">
          <a:xfrm>
            <a:off x="2828925" y="4419600"/>
            <a:ext cx="825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=A1*5</a:t>
            </a:r>
            <a:endParaRPr lang="vi-VN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" name="Rectangle 355"/>
          <p:cNvSpPr>
            <a:spLocks noChangeArrowheads="1"/>
          </p:cNvSpPr>
          <p:nvPr/>
        </p:nvSpPr>
        <p:spPr bwMode="auto">
          <a:xfrm>
            <a:off x="4276725" y="4419600"/>
            <a:ext cx="1035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=A1+B2</a:t>
            </a:r>
            <a:endParaRPr lang="vi-VN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1" name="Rectangle 356"/>
          <p:cNvSpPr>
            <a:spLocks noChangeArrowheads="1"/>
          </p:cNvSpPr>
          <p:nvPr/>
        </p:nvSpPr>
        <p:spPr bwMode="auto">
          <a:xfrm>
            <a:off x="5953125" y="4433888"/>
            <a:ext cx="990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=A1*B2</a:t>
            </a:r>
            <a:endParaRPr lang="vi-VN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2" name="Rectangle 357"/>
          <p:cNvSpPr>
            <a:spLocks noChangeArrowheads="1"/>
          </p:cNvSpPr>
          <p:nvPr/>
        </p:nvSpPr>
        <p:spPr bwMode="auto">
          <a:xfrm>
            <a:off x="7292975" y="4435475"/>
            <a:ext cx="156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=(A1+B2)*C4</a:t>
            </a:r>
            <a:endParaRPr lang="vi-VN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3" name="Rectangle 358"/>
          <p:cNvSpPr>
            <a:spLocks noChangeArrowheads="1"/>
          </p:cNvSpPr>
          <p:nvPr/>
        </p:nvSpPr>
        <p:spPr bwMode="auto">
          <a:xfrm>
            <a:off x="1212850" y="5121275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=A1*C4</a:t>
            </a:r>
            <a:endParaRPr lang="vi-VN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" name="Rectangle 359"/>
          <p:cNvSpPr>
            <a:spLocks noChangeArrowheads="1"/>
          </p:cNvSpPr>
          <p:nvPr/>
        </p:nvSpPr>
        <p:spPr bwMode="auto">
          <a:xfrm>
            <a:off x="2765425" y="5121275"/>
            <a:ext cx="977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=B2-A1</a:t>
            </a:r>
            <a:endParaRPr lang="vi-VN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5" name="Rectangle 360"/>
          <p:cNvSpPr>
            <a:spLocks noChangeArrowheads="1"/>
          </p:cNvSpPr>
          <p:nvPr/>
        </p:nvSpPr>
        <p:spPr bwMode="auto">
          <a:xfrm>
            <a:off x="4048125" y="5105400"/>
            <a:ext cx="1555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=(A1+B2)-C4</a:t>
            </a:r>
            <a:endParaRPr lang="vi-VN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6" name="Rectangle 361"/>
          <p:cNvSpPr>
            <a:spLocks noChangeArrowheads="1"/>
          </p:cNvSpPr>
          <p:nvPr/>
        </p:nvSpPr>
        <p:spPr bwMode="auto">
          <a:xfrm>
            <a:off x="5651500" y="5153025"/>
            <a:ext cx="1543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=(A1+B2)/C4</a:t>
            </a:r>
            <a:endParaRPr lang="vi-VN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7" name="Rectangle 362"/>
          <p:cNvSpPr>
            <a:spLocks noChangeArrowheads="1"/>
          </p:cNvSpPr>
          <p:nvPr/>
        </p:nvSpPr>
        <p:spPr bwMode="auto">
          <a:xfrm>
            <a:off x="7267575" y="5118100"/>
            <a:ext cx="1466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=B2^A1-C4</a:t>
            </a:r>
            <a:r>
              <a:rPr lang="vi-VN"/>
              <a:t> </a:t>
            </a:r>
            <a:endParaRPr lang="en-US"/>
          </a:p>
        </p:txBody>
      </p:sp>
      <p:sp>
        <p:nvSpPr>
          <p:cNvPr id="28" name="Rectangle 363"/>
          <p:cNvSpPr>
            <a:spLocks noChangeArrowheads="1"/>
          </p:cNvSpPr>
          <p:nvPr/>
        </p:nvSpPr>
        <p:spPr bwMode="auto">
          <a:xfrm>
            <a:off x="1136650" y="5762625"/>
            <a:ext cx="1117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/>
              <a:t> </a:t>
            </a: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=B2*C4</a:t>
            </a:r>
            <a:r>
              <a:rPr lang="en-US"/>
              <a:t> </a:t>
            </a:r>
            <a:endParaRPr lang="vi-VN"/>
          </a:p>
        </p:txBody>
      </p:sp>
      <p:sp>
        <p:nvSpPr>
          <p:cNvPr id="29" name="Rectangle 364"/>
          <p:cNvSpPr>
            <a:spLocks noChangeArrowheads="1"/>
          </p:cNvSpPr>
          <p:nvPr/>
        </p:nvSpPr>
        <p:spPr bwMode="auto">
          <a:xfrm>
            <a:off x="2508250" y="5778500"/>
            <a:ext cx="1485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=(C4-A1)/B2</a:t>
            </a:r>
            <a:endParaRPr lang="vi-VN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" name="Rectangle 365"/>
          <p:cNvSpPr>
            <a:spLocks noChangeArrowheads="1"/>
          </p:cNvSpPr>
          <p:nvPr/>
        </p:nvSpPr>
        <p:spPr bwMode="auto">
          <a:xfrm>
            <a:off x="5683250" y="5794375"/>
            <a:ext cx="126188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=(B2+C4)/</a:t>
            </a: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endParaRPr lang="vi-VN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1" name="Rectangle 366"/>
          <p:cNvSpPr>
            <a:spLocks noChangeArrowheads="1"/>
          </p:cNvSpPr>
          <p:nvPr/>
        </p:nvSpPr>
        <p:spPr bwMode="auto">
          <a:xfrm>
            <a:off x="4124325" y="5791200"/>
            <a:ext cx="12795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=(A1+B2)/</a:t>
            </a: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endParaRPr lang="vi-VN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2" name="Text Box 5"/>
          <p:cNvSpPr txBox="1">
            <a:spLocks noChangeArrowheads="1"/>
          </p:cNvSpPr>
          <p:nvPr/>
        </p:nvSpPr>
        <p:spPr bwMode="auto">
          <a:xfrm>
            <a:off x="144463" y="762000"/>
            <a:ext cx="8763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 err="1" smtClean="0">
                <a:solidFill>
                  <a:srgbClr val="FF0000"/>
                </a:solidFill>
                <a:latin typeface=".VnTime" pitchFamily="34" charset="0"/>
              </a:rPr>
              <a:t>Bài</a:t>
            </a:r>
            <a:r>
              <a:rPr lang="en-US" sz="2400" b="1" u="sng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u="sng" dirty="0" err="1" smtClean="0">
                <a:solidFill>
                  <a:srgbClr val="FF0000"/>
                </a:solidFill>
                <a:latin typeface=".VnTime" pitchFamily="34" charset="0"/>
              </a:rPr>
              <a:t>tập</a:t>
            </a:r>
            <a:r>
              <a:rPr lang="en-US" sz="2400" b="1" u="sng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u="sng" dirty="0" smtClean="0">
                <a:solidFill>
                  <a:srgbClr val="FF0000"/>
                </a:solidFill>
                <a:latin typeface=".VnTime" pitchFamily="34" charset="0"/>
              </a:rPr>
              <a:t>2:</a:t>
            </a:r>
            <a:r>
              <a:rPr lang="en-US" sz="2400" b="1" dirty="0" smtClean="0">
                <a:latin typeface="Times New Roman"/>
              </a:rPr>
              <a:t> </a:t>
            </a:r>
            <a:r>
              <a:rPr lang="en-US" sz="2400" b="1" dirty="0" err="1" smtClean="0">
                <a:latin typeface="Times New Roman"/>
              </a:rPr>
              <a:t>Mở</a:t>
            </a:r>
            <a:r>
              <a:rPr lang="en-US" sz="2400" b="1" dirty="0" smtClean="0">
                <a:latin typeface="Times New Roman"/>
              </a:rPr>
              <a:t> </a:t>
            </a:r>
            <a:r>
              <a:rPr lang="en-US" sz="2400" b="1" dirty="0" err="1" smtClean="0">
                <a:latin typeface="Times New Roman"/>
              </a:rPr>
              <a:t>trang</a:t>
            </a:r>
            <a:r>
              <a:rPr lang="en-US" sz="2400" b="1" dirty="0" smtClean="0">
                <a:latin typeface="Times New Roman"/>
              </a:rPr>
              <a:t> </a:t>
            </a:r>
            <a:r>
              <a:rPr lang="en-US" sz="2400" b="1" dirty="0" err="1" smtClean="0">
                <a:latin typeface="Times New Roman"/>
              </a:rPr>
              <a:t>tính</a:t>
            </a:r>
            <a:r>
              <a:rPr lang="en-US" sz="2400" b="1" dirty="0" smtClean="0">
                <a:latin typeface="Times New Roman"/>
              </a:rPr>
              <a:t> </a:t>
            </a:r>
            <a:r>
              <a:rPr lang="en-US" sz="2400" b="1" dirty="0" err="1" smtClean="0">
                <a:latin typeface="Times New Roman"/>
              </a:rPr>
              <a:t>mới</a:t>
            </a:r>
            <a:r>
              <a:rPr lang="en-US" sz="2400" b="1" dirty="0" smtClean="0">
                <a:latin typeface="Times New Roman"/>
              </a:rPr>
              <a:t> (Sheet 2) </a:t>
            </a:r>
            <a:r>
              <a:rPr lang="en-US" sz="2400" b="1" dirty="0" err="1" smtClean="0">
                <a:latin typeface="Times New Roman"/>
              </a:rPr>
              <a:t>và</a:t>
            </a:r>
            <a:r>
              <a:rPr lang="en-US" sz="2400" b="1" dirty="0" smtClean="0">
                <a:latin typeface="Times New Roman"/>
              </a:rPr>
              <a:t> </a:t>
            </a:r>
            <a:r>
              <a:rPr lang="en-US" sz="2400" b="1" dirty="0" err="1" smtClean="0">
                <a:latin typeface="Times New Roman"/>
              </a:rPr>
              <a:t>nhập</a:t>
            </a:r>
            <a:r>
              <a:rPr lang="en-US" sz="2400" b="1" dirty="0" smtClean="0">
                <a:latin typeface="Times New Roman"/>
              </a:rPr>
              <a:t> </a:t>
            </a:r>
            <a:r>
              <a:rPr lang="en-US" sz="2400" b="1" dirty="0" err="1" smtClean="0">
                <a:latin typeface="Times New Roman"/>
              </a:rPr>
              <a:t>các</a:t>
            </a:r>
            <a:r>
              <a:rPr lang="en-US" sz="2400" b="1" dirty="0" smtClean="0">
                <a:latin typeface="Times New Roman"/>
              </a:rPr>
              <a:t> </a:t>
            </a:r>
            <a:r>
              <a:rPr lang="en-US" sz="2400" b="1" dirty="0" err="1" smtClean="0">
                <a:latin typeface="Times New Roman"/>
              </a:rPr>
              <a:t>dữ</a:t>
            </a:r>
            <a:r>
              <a:rPr lang="en-US" sz="2400" b="1" dirty="0" smtClean="0">
                <a:latin typeface="Times New Roman"/>
              </a:rPr>
              <a:t> </a:t>
            </a:r>
            <a:r>
              <a:rPr lang="en-US" sz="2400" b="1" dirty="0" err="1" smtClean="0">
                <a:latin typeface="Times New Roman"/>
              </a:rPr>
              <a:t>liệu</a:t>
            </a:r>
            <a:r>
              <a:rPr lang="en-US" sz="2400" b="1" dirty="0" smtClean="0">
                <a:latin typeface="Times New Roman"/>
              </a:rPr>
              <a:t> </a:t>
            </a:r>
            <a:r>
              <a:rPr lang="en-US" sz="2400" b="1" dirty="0" err="1" smtClean="0">
                <a:latin typeface="Times New Roman"/>
              </a:rPr>
              <a:t>nh</a:t>
            </a:r>
            <a:r>
              <a:rPr lang="vi-VN" sz="2400" b="1" dirty="0" smtClean="0">
                <a:latin typeface="Times New Roman"/>
              </a:rPr>
              <a:t>ư</a:t>
            </a:r>
            <a:r>
              <a:rPr lang="en-US" sz="2400" b="1" dirty="0" smtClean="0">
                <a:latin typeface="Times New Roman"/>
              </a:rPr>
              <a:t> </a:t>
            </a:r>
            <a:r>
              <a:rPr lang="en-US" sz="2400" b="1" dirty="0" err="1" smtClean="0">
                <a:latin typeface="Times New Roman"/>
              </a:rPr>
              <a:t>hình</a:t>
            </a:r>
            <a:r>
              <a:rPr lang="en-US" sz="2400" b="1" dirty="0" smtClean="0">
                <a:latin typeface="Times New Roman"/>
              </a:rPr>
              <a:t> </a:t>
            </a:r>
            <a:r>
              <a:rPr lang="en-US" sz="2400" b="1" dirty="0">
                <a:latin typeface="Times New Roman"/>
              </a:rPr>
              <a:t>25 </a:t>
            </a:r>
            <a:r>
              <a:rPr lang="en-US" sz="2400" b="1" dirty="0" smtClean="0">
                <a:latin typeface="Times New Roman"/>
              </a:rPr>
              <a:t>:</a:t>
            </a:r>
            <a:endParaRPr lang="en-US" sz="2400" b="1" dirty="0"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875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325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775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15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6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425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875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7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45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8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851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8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652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8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373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198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873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utoUpdateAnimBg="0"/>
      <p:bldP spid="19" grpId="0" autoUpdateAnimBg="0"/>
      <p:bldP spid="20" grpId="0" autoUpdateAnimBg="0"/>
      <p:bldP spid="23" grpId="0" autoUpdateAnimBg="0"/>
      <p:bldP spid="24" grpId="0" autoUpdateAnimBg="0"/>
      <p:bldP spid="28" grpId="0" autoUpdateAnimBg="0"/>
      <p:bldP spid="29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-6350"/>
            <a:ext cx="9144000" cy="6940550"/>
            <a:chOff x="0" y="-4"/>
            <a:chExt cx="5760" cy="4372"/>
          </a:xfrm>
        </p:grpSpPr>
        <p:pic>
          <p:nvPicPr>
            <p:cNvPr id="61445" name="Picture 5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" y="-4"/>
              <a:ext cx="5754" cy="100"/>
            </a:xfrm>
            <a:prstGeom prst="rect">
              <a:avLst/>
            </a:prstGeom>
            <a:noFill/>
          </p:spPr>
        </p:pic>
        <p:pic>
          <p:nvPicPr>
            <p:cNvPr id="61446" name="Picture 6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68"/>
              <a:ext cx="5754" cy="100"/>
            </a:xfrm>
            <a:prstGeom prst="rect">
              <a:avLst/>
            </a:prstGeom>
            <a:noFill/>
          </p:spPr>
        </p:pic>
        <p:pic>
          <p:nvPicPr>
            <p:cNvPr id="61447" name="Picture 7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3563" y="2122"/>
              <a:ext cx="4320" cy="75"/>
            </a:xfrm>
            <a:prstGeom prst="rect">
              <a:avLst/>
            </a:prstGeom>
            <a:noFill/>
          </p:spPr>
        </p:pic>
        <p:pic>
          <p:nvPicPr>
            <p:cNvPr id="61448" name="Picture 8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-2122" y="2153"/>
              <a:ext cx="4320" cy="75"/>
            </a:xfrm>
            <a:prstGeom prst="rect">
              <a:avLst/>
            </a:prstGeom>
            <a:noFill/>
          </p:spPr>
        </p:pic>
      </p:grpSp>
      <p:sp>
        <p:nvSpPr>
          <p:cNvPr id="12" name="Rectangle 497"/>
          <p:cNvSpPr>
            <a:spLocks noChangeArrowheads="1"/>
          </p:cNvSpPr>
          <p:nvPr/>
        </p:nvSpPr>
        <p:spPr bwMode="auto">
          <a:xfrm>
            <a:off x="137159" y="150222"/>
            <a:ext cx="8867504" cy="533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>
            <a:noFill/>
            <a:prstDash val="solid"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n-US" sz="2900" b="1" kern="10" smtClean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Tiết 15 - Bài </a:t>
            </a:r>
            <a:r>
              <a:rPr lang="en-US" sz="2900" b="1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thực hành 3: </a:t>
            </a:r>
            <a:r>
              <a:rPr lang="en-US" sz="2900" b="1" kern="10" smtClean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BẢNG ĐIỂM CỦA EM</a:t>
            </a:r>
            <a:endParaRPr lang="en-US" sz="2900" b="1" kern="10">
              <a:ln w="9525">
                <a:solidFill>
                  <a:srgbClr val="00008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144463" y="762000"/>
            <a:ext cx="8763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 err="1" smtClean="0">
                <a:solidFill>
                  <a:srgbClr val="FF0000"/>
                </a:solidFill>
                <a:latin typeface=".VnTime" pitchFamily="34" charset="0"/>
              </a:rPr>
              <a:t>Bài</a:t>
            </a:r>
            <a:r>
              <a:rPr lang="en-US" sz="2400" b="1" u="sng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u="sng" dirty="0" err="1" smtClean="0">
                <a:solidFill>
                  <a:srgbClr val="FF0000"/>
                </a:solidFill>
                <a:latin typeface=".VnTime" pitchFamily="34" charset="0"/>
              </a:rPr>
              <a:t>tập</a:t>
            </a:r>
            <a:r>
              <a:rPr lang="en-US" sz="2400" b="1" u="sng" dirty="0" smtClean="0">
                <a:solidFill>
                  <a:srgbClr val="FF0000"/>
                </a:solidFill>
                <a:latin typeface=".VnTime" pitchFamily="34" charset="0"/>
              </a:rPr>
              <a:t> 2:</a:t>
            </a:r>
            <a:endParaRPr lang="en-US" sz="2400" b="1" u="sng" dirty="0">
              <a:solidFill>
                <a:srgbClr val="FF0000"/>
              </a:solidFill>
              <a:latin typeface=".VnTime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US" sz="2400" b="1" dirty="0" err="1" smtClean="0">
                <a:latin typeface="Times New Roman"/>
              </a:rPr>
              <a:t>Kết</a:t>
            </a:r>
            <a:r>
              <a:rPr lang="en-US" sz="2400" b="1" dirty="0" smtClean="0">
                <a:latin typeface="Times New Roman"/>
              </a:rPr>
              <a:t> </a:t>
            </a:r>
            <a:r>
              <a:rPr lang="en-US" sz="2400" b="1" dirty="0" err="1" smtClean="0">
                <a:latin typeface="Times New Roman"/>
              </a:rPr>
              <a:t>quả</a:t>
            </a:r>
            <a:r>
              <a:rPr lang="en-US" sz="2400" b="1" dirty="0" smtClean="0">
                <a:latin typeface="Times New Roman"/>
              </a:rPr>
              <a:t> </a:t>
            </a:r>
            <a:r>
              <a:rPr lang="en-US" sz="2400" b="1" dirty="0" err="1" smtClean="0">
                <a:latin typeface="Times New Roman"/>
              </a:rPr>
              <a:t>của</a:t>
            </a:r>
            <a:r>
              <a:rPr lang="en-US" sz="2400" b="1" dirty="0" smtClean="0">
                <a:latin typeface="Times New Roman"/>
              </a:rPr>
              <a:t> </a:t>
            </a:r>
            <a:r>
              <a:rPr lang="en-US" sz="2400" b="1" dirty="0" err="1" smtClean="0">
                <a:latin typeface="Times New Roman"/>
              </a:rPr>
              <a:t>các</a:t>
            </a:r>
            <a:r>
              <a:rPr lang="en-US" sz="2400" b="1" dirty="0" smtClean="0">
                <a:latin typeface="Times New Roman"/>
              </a:rPr>
              <a:t> </a:t>
            </a:r>
            <a:r>
              <a:rPr lang="en-US" sz="2400" b="1" dirty="0" err="1" smtClean="0">
                <a:latin typeface="Times New Roman"/>
              </a:rPr>
              <a:t>công</a:t>
            </a:r>
            <a:r>
              <a:rPr lang="en-US" sz="2400" b="1" dirty="0" smtClean="0">
                <a:latin typeface="Times New Roman"/>
              </a:rPr>
              <a:t> </a:t>
            </a:r>
            <a:r>
              <a:rPr lang="en-US" sz="2400" b="1" dirty="0" err="1" smtClean="0">
                <a:latin typeface="Times New Roman"/>
              </a:rPr>
              <a:t>thức</a:t>
            </a:r>
            <a:r>
              <a:rPr lang="en-US" sz="2400" b="1" dirty="0" smtClean="0">
                <a:latin typeface="Times New Roman"/>
              </a:rPr>
              <a:t>:</a:t>
            </a:r>
            <a:endParaRPr lang="en-US" sz="2400" b="1" dirty="0">
              <a:latin typeface="Times New Roman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8229600" y="6324600"/>
            <a:ext cx="6858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hlinkClick r:id="rId3" action="ppaction://hlinkfile"/>
              </a:rPr>
              <a:t>Excel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1981200"/>
            <a:ext cx="7086600" cy="3776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561</TotalTime>
  <Words>627</Words>
  <Application>Microsoft Office PowerPoint</Application>
  <PresentationFormat>On-screen Show (4:3)</PresentationFormat>
  <Paragraphs>108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.VnTime</vt:lpstr>
      <vt:lpstr>Arial</vt:lpstr>
      <vt:lpstr>Calibri</vt:lpstr>
      <vt:lpstr>Garamond</vt:lpstr>
      <vt:lpstr>Tahoma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Hong Ha</dc:creator>
  <cp:lastModifiedBy>thu ky</cp:lastModifiedBy>
  <cp:revision>71</cp:revision>
  <dcterms:created xsi:type="dcterms:W3CDTF">2014-10-25T07:57:52Z</dcterms:created>
  <dcterms:modified xsi:type="dcterms:W3CDTF">2021-10-18T12:32:22Z</dcterms:modified>
</cp:coreProperties>
</file>